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  <p:sldMasterId id="2147483802" r:id="rId3"/>
  </p:sldMasterIdLst>
  <p:notesMasterIdLst>
    <p:notesMasterId r:id="rId32"/>
  </p:notesMasterIdLst>
  <p:handoutMasterIdLst>
    <p:handoutMasterId r:id="rId33"/>
  </p:handoutMasterIdLst>
  <p:sldIdLst>
    <p:sldId id="257" r:id="rId4"/>
    <p:sldId id="275" r:id="rId5"/>
    <p:sldId id="258" r:id="rId6"/>
    <p:sldId id="260" r:id="rId7"/>
    <p:sldId id="283" r:id="rId8"/>
    <p:sldId id="261" r:id="rId9"/>
    <p:sldId id="285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2" r:id="rId29"/>
    <p:sldId id="299" r:id="rId30"/>
    <p:sldId id="300" r:id="rId31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361"/>
    <a:srgbClr val="001933"/>
    <a:srgbClr val="F5CE4D"/>
    <a:srgbClr val="003264"/>
    <a:srgbClr val="FBCE20"/>
    <a:srgbClr val="003D7C"/>
    <a:srgbClr val="010000"/>
    <a:srgbClr val="619080"/>
    <a:srgbClr val="99CCCC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77" autoAdjust="0"/>
    <p:restoredTop sz="94862" autoAdjust="0"/>
  </p:normalViewPr>
  <p:slideViewPr>
    <p:cSldViewPr snapToGrid="0">
      <p:cViewPr varScale="1">
        <p:scale>
          <a:sx n="151" d="100"/>
          <a:sy n="151" d="100"/>
        </p:scale>
        <p:origin x="208" y="8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68D8-BF5F-1E44-B247-605B13F8E9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148130" y="-5144189"/>
            <a:ext cx="18996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183780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5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187E-6C29-D04E-B74E-FDB62007C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B79DE-578E-9C43-B4C1-C96641B6E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D870F-9B01-E542-9424-64948C7F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762C-8AB6-9C49-8D7E-5E853EE7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A377B-0F33-E84F-8380-5B445C0D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34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208755" y="-125245"/>
            <a:ext cx="1778432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6" y="5204732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73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 userDrawn="1"/>
        </p:nvSpPr>
        <p:spPr>
          <a:xfrm>
            <a:off x="-101204" y="-55563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3375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4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87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2"/>
            <a:ext cx="10515600" cy="4664075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1B2A74-2816-7F4F-81D1-3A7F51696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9667461" cy="9790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01462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50408"/>
            <a:ext cx="10515600" cy="2852737"/>
          </a:xfrm>
        </p:spPr>
        <p:txBody>
          <a:bodyPr anchor="t" anchorCtr="0"/>
          <a:lstStyle>
            <a:lvl1pPr>
              <a:defRPr sz="337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430131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1812C-53FF-8542-A0C1-D61518344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DF1BD08-DEC5-E045-8D33-E4DE184399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4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665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C54FA4-D324-2644-97E1-46597FF6A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DF8F-D3EB-304B-8F1F-AFAA1F5EC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1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6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BEA452-4C37-2A4C-A60D-04B290157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79563"/>
            <a:ext cx="5157787" cy="823912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403478"/>
            <a:ext cx="5157787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579563"/>
            <a:ext cx="5183188" cy="823912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403478"/>
            <a:ext cx="5183188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6324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151C51-513F-244F-8DFE-F822FB7D2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D8E345AA-D6A0-F84F-B7CE-51DC932BDDA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673225"/>
            <a:ext cx="10515600" cy="4819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475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DECEAD-AC18-5343-A96F-F2AA0E27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48632-27BE-C548-9919-5269670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4727A-0604-6C48-9EF4-09B741C2C5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45203F1-3836-6C47-823F-36242DE683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4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1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idx="1"/>
          </p:nvPr>
        </p:nvSpPr>
        <p:spPr>
          <a:xfrm>
            <a:off x="1465765" y="627866"/>
            <a:ext cx="4548529" cy="823912"/>
          </a:xfrm>
        </p:spPr>
        <p:txBody>
          <a:bodyPr anchor="t" anchorCtr="0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0"/>
          </p:nvPr>
        </p:nvSpPr>
        <p:spPr>
          <a:xfrm>
            <a:off x="6299726" y="635486"/>
            <a:ext cx="4546577" cy="823912"/>
          </a:xfrm>
        </p:spPr>
        <p:txBody>
          <a:bodyPr anchor="t" anchorCtr="0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1465765" y="1566488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299726" y="1566488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5765" y="4702591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06127" y="4702591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297775" y="4702591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8638137" y="4702591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61E93F-0B51-8A47-B1D4-0BE346EB8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D4B85887-6933-9C41-9EF1-116BEB1F4C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809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9673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97349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7AB5277-A3E9-2A46-9BFD-861956ADE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C02C7-1F70-F944-9841-D4C78F4F6C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8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72757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7600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B7540-0581-5648-ACE8-9AAA3DC81B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3C09CF-1956-034E-8141-A58186FD2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13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1125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23309ED-A3F5-1148-A338-EFA8C9AAB689}" type="datetimeFigureOut">
              <a:rPr lang="en-US" smtClean="0"/>
              <a:t>2/28/23</a:t>
            </a:fld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013" b="0" i="0" spc="56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84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49784" y="-2665024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7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68" r:id="rId2"/>
    <p:sldLayoutId id="2147483796" r:id="rId3"/>
    <p:sldLayoutId id="2147483745" r:id="rId4"/>
    <p:sldLayoutId id="2147483774" r:id="rId5"/>
    <p:sldLayoutId id="2147483771" r:id="rId6"/>
    <p:sldLayoutId id="2147483798" r:id="rId7"/>
    <p:sldLayoutId id="2147483770" r:id="rId8"/>
    <p:sldLayoutId id="2147483740" r:id="rId9"/>
    <p:sldLayoutId id="2147483763" r:id="rId10"/>
    <p:sldLayoutId id="2147483742" r:id="rId11"/>
    <p:sldLayoutId id="2147483752" r:id="rId12"/>
    <p:sldLayoutId id="2147483750" r:id="rId13"/>
    <p:sldLayoutId id="2147483751" r:id="rId14"/>
    <p:sldLayoutId id="2147483747" r:id="rId15"/>
    <p:sldLayoutId id="2147483801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94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1" kern="1200">
          <a:solidFill>
            <a:srgbClr val="F8B700"/>
          </a:solidFill>
          <a:latin typeface="Arial MT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rgbClr val="0034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step-by-step">
            <a:extLst>
              <a:ext uri="{FF2B5EF4-FFF2-40B4-BE49-F238E27FC236}">
                <a16:creationId xmlns:a16="http://schemas.microsoft.com/office/drawing/2014/main" id="{B480B208-B4A8-6D49-B238-B10368E7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269" y="474908"/>
            <a:ext cx="9144000" cy="3706415"/>
          </a:xfrm>
          <a:prstGeom prst="rect">
            <a:avLst/>
          </a:prstGeom>
          <a:solidFill>
            <a:schemeClr val="bg1"/>
          </a:solidFill>
          <a:effectLst>
            <a:glow>
              <a:schemeClr val="accent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AD17D-CC97-6048-AD8C-F9BAE9399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CS499 - Open Source software development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8A15C-1715-7247-A132-2DFFA991B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Lecture #07: How to contribute to Open Source Software: </a:t>
            </a:r>
          </a:p>
          <a:p>
            <a:r>
              <a:rPr lang="en-US" sz="2400" dirty="0"/>
              <a:t>The Process </a:t>
            </a:r>
          </a:p>
          <a:p>
            <a:r>
              <a:rPr lang="en-US" sz="2400" dirty="0"/>
              <a:t>Dr. Igor Steinmacher</a:t>
            </a:r>
          </a:p>
        </p:txBody>
      </p:sp>
    </p:spTree>
    <p:extLst>
      <p:ext uri="{BB962C8B-B14F-4D97-AF65-F5344CB8AC3E}">
        <p14:creationId xmlns:p14="http://schemas.microsoft.com/office/powerpoint/2010/main" val="392674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BF0825-C0F9-D848-AE58-59ECED9B2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80" y="2336800"/>
            <a:ext cx="11590439" cy="335397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E2A44-A81D-BDAD-3851-ED0005BB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390789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COMMUNITY">
            <a:extLst>
              <a:ext uri="{FF2B5EF4-FFF2-40B4-BE49-F238E27FC236}">
                <a16:creationId xmlns:a16="http://schemas.microsoft.com/office/drawing/2014/main" id="{9392C214-8E4D-5545-A468-D966860C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433" y="3729621"/>
            <a:ext cx="5834291" cy="264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68379-DD60-3A4E-A0E6-97B420E8F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7" y="1820334"/>
            <a:ext cx="10608733" cy="4672544"/>
          </a:xfrm>
        </p:spPr>
        <p:txBody>
          <a:bodyPr>
            <a:normAutofit/>
          </a:bodyPr>
          <a:lstStyle/>
          <a:p>
            <a:r>
              <a:rPr lang="en-US" sz="2800" dirty="0"/>
              <a:t>Do not hide </a:t>
            </a:r>
          </a:p>
          <a:p>
            <a:r>
              <a:rPr lang="en-US" sz="2800" dirty="0"/>
              <a:t>Do not be afraid of them</a:t>
            </a:r>
          </a:p>
          <a:p>
            <a:r>
              <a:rPr lang="en-US" sz="2800" dirty="0"/>
              <a:t>Do not mind the rude/offensive messages (a hard one)</a:t>
            </a:r>
          </a:p>
          <a:p>
            <a:pPr lvl="1"/>
            <a:r>
              <a:rPr lang="en-US" sz="2400" dirty="0"/>
              <a:t>Understand the responder’s side</a:t>
            </a:r>
          </a:p>
          <a:p>
            <a:endParaRPr lang="en-US" sz="2800" dirty="0"/>
          </a:p>
          <a:p>
            <a:r>
              <a:rPr lang="en-US" sz="2800" dirty="0"/>
              <a:t>Always: do your part</a:t>
            </a:r>
          </a:p>
          <a:p>
            <a:pPr lvl="1"/>
            <a:r>
              <a:rPr lang="en-US" sz="2400" dirty="0"/>
              <a:t>Standards</a:t>
            </a:r>
          </a:p>
          <a:p>
            <a:pPr lvl="1"/>
            <a:r>
              <a:rPr lang="en-US" sz="2400" dirty="0"/>
              <a:t>Respect</a:t>
            </a:r>
          </a:p>
          <a:p>
            <a:pPr lvl="1"/>
            <a:r>
              <a:rPr lang="en-US" sz="2400" dirty="0"/>
              <a:t>Be Proactive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11524-5855-0E49-A5C3-B9727B06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== Community</a:t>
            </a:r>
          </a:p>
        </p:txBody>
      </p:sp>
    </p:spTree>
    <p:extLst>
      <p:ext uri="{BB962C8B-B14F-4D97-AF65-F5344CB8AC3E}">
        <p14:creationId xmlns:p14="http://schemas.microsoft.com/office/powerpoint/2010/main" val="327052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C3B0E-0571-E64D-BE2A-DF29AA82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Project page</a:t>
            </a:r>
          </a:p>
          <a:p>
            <a:endParaRPr lang="en-US" sz="2800" dirty="0"/>
          </a:p>
          <a:p>
            <a:r>
              <a:rPr lang="en-US" sz="2800" dirty="0"/>
              <a:t>Where is the repo/source code?</a:t>
            </a:r>
          </a:p>
          <a:p>
            <a:endParaRPr lang="en-US" sz="2800" dirty="0"/>
          </a:p>
          <a:p>
            <a:r>
              <a:rPr lang="en-US" sz="2800" dirty="0"/>
              <a:t>Issue tracker</a:t>
            </a:r>
          </a:p>
          <a:p>
            <a:endParaRPr lang="en-US" sz="2800" dirty="0"/>
          </a:p>
          <a:p>
            <a:r>
              <a:rPr lang="en-US" sz="2800" dirty="0"/>
              <a:t>Communication means</a:t>
            </a:r>
          </a:p>
          <a:p>
            <a:endParaRPr lang="en-US" sz="2800" dirty="0"/>
          </a:p>
          <a:p>
            <a:r>
              <a:rPr lang="en-US" sz="2800" dirty="0"/>
              <a:t>Wikis, documentation repos, 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FC68F-FDD9-3C44-8C32-AB752D6B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about the project!</a:t>
            </a:r>
          </a:p>
        </p:txBody>
      </p:sp>
      <p:pic>
        <p:nvPicPr>
          <p:cNvPr id="2050" name="Picture 2" descr="Image result for learn">
            <a:extLst>
              <a:ext uri="{FF2B5EF4-FFF2-40B4-BE49-F238E27FC236}">
                <a16:creationId xmlns:a16="http://schemas.microsoft.com/office/drawing/2014/main" id="{3EEA5702-DEFB-2A4A-BC34-3E7CF0C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440" y="4041438"/>
            <a:ext cx="4251960" cy="23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5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Image result for git clone">
            <a:extLst>
              <a:ext uri="{FF2B5EF4-FFF2-40B4-BE49-F238E27FC236}">
                <a16:creationId xmlns:a16="http://schemas.microsoft.com/office/drawing/2014/main" id="{4262198B-991C-C74F-B2A0-9AD431052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2" b="35437"/>
          <a:stretch/>
        </p:blipFill>
        <p:spPr bwMode="auto">
          <a:xfrm>
            <a:off x="257538" y="1515594"/>
            <a:ext cx="3604350" cy="10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workspace compile IDE">
            <a:extLst>
              <a:ext uri="{FF2B5EF4-FFF2-40B4-BE49-F238E27FC236}">
                <a16:creationId xmlns:a16="http://schemas.microsoft.com/office/drawing/2014/main" id="{6344A3AE-B570-6D4E-A799-2BCC24EB6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21" y="2424574"/>
            <a:ext cx="4648617" cy="309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stack.imgur.com/q9aLF.png">
            <a:extLst>
              <a:ext uri="{FF2B5EF4-FFF2-40B4-BE49-F238E27FC236}">
                <a16:creationId xmlns:a16="http://schemas.microsoft.com/office/drawing/2014/main" id="{4B63DB17-2DDF-EF4D-9410-0E9F42BF3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3312" r="7178"/>
          <a:stretch/>
        </p:blipFill>
        <p:spPr bwMode="auto">
          <a:xfrm>
            <a:off x="6469622" y="3264605"/>
            <a:ext cx="5605005" cy="34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06CA8-45C5-059D-9278-980F044A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local thing</a:t>
            </a:r>
          </a:p>
        </p:txBody>
      </p:sp>
    </p:spTree>
    <p:extLst>
      <p:ext uri="{BB962C8B-B14F-4D97-AF65-F5344CB8AC3E}">
        <p14:creationId xmlns:p14="http://schemas.microsoft.com/office/powerpoint/2010/main" val="346011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CFF49-3429-0240-BF90-A8E10BC59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26402" y="1637375"/>
            <a:ext cx="6035861" cy="46640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59BEA-0D94-9BF6-006B-F1BAF4DF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local thing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235AC-D4BC-6447-8733-BD35AC5B7880}"/>
              </a:ext>
            </a:extLst>
          </p:cNvPr>
          <p:cNvSpPr txBox="1"/>
          <p:nvPr/>
        </p:nvSpPr>
        <p:spPr>
          <a:xfrm rot="20027483">
            <a:off x="6748013" y="2213095"/>
            <a:ext cx="3305735" cy="30008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00" b="1" dirty="0"/>
              <a:t>OS dependent?</a:t>
            </a:r>
          </a:p>
          <a:p>
            <a:endParaRPr lang="en-US" sz="2700" b="1" dirty="0"/>
          </a:p>
          <a:p>
            <a:r>
              <a:rPr lang="en-US" sz="2700" b="1" dirty="0"/>
              <a:t>Specific versions?</a:t>
            </a:r>
          </a:p>
          <a:p>
            <a:endParaRPr lang="en-US" sz="2700" b="1" dirty="0"/>
          </a:p>
          <a:p>
            <a:r>
              <a:rPr lang="en-US" sz="2700" b="1" dirty="0"/>
              <a:t>IDE?</a:t>
            </a:r>
          </a:p>
          <a:p>
            <a:endParaRPr lang="en-US" sz="2700" b="1" dirty="0"/>
          </a:p>
          <a:p>
            <a:r>
              <a:rPr lang="en-US" sz="2700" b="1" dirty="0"/>
              <a:t>Disk availability?</a:t>
            </a:r>
          </a:p>
        </p:txBody>
      </p:sp>
    </p:spTree>
    <p:extLst>
      <p:ext uri="{BB962C8B-B14F-4D97-AF65-F5344CB8AC3E}">
        <p14:creationId xmlns:p14="http://schemas.microsoft.com/office/powerpoint/2010/main" val="58533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F2B98-87A0-3AEE-8971-336D124B8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B765EC-8FB9-821B-B898-F2C676D5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tip…</a:t>
            </a:r>
          </a:p>
        </p:txBody>
      </p:sp>
      <p:pic>
        <p:nvPicPr>
          <p:cNvPr id="4" name="Picture 2" descr="Image result for virtual machine">
            <a:extLst>
              <a:ext uri="{FF2B5EF4-FFF2-40B4-BE49-F238E27FC236}">
                <a16:creationId xmlns:a16="http://schemas.microsoft.com/office/drawing/2014/main" id="{966889C2-348D-AD4D-9442-D0DB49D7F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1" b="9482"/>
          <a:stretch/>
        </p:blipFill>
        <p:spPr bwMode="auto">
          <a:xfrm>
            <a:off x="2881088" y="1569080"/>
            <a:ext cx="6429824" cy="518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76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1A49F8-5045-4C45-0589-497E4337D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8" name="Picture 10" descr="http://www.mortylefkoe.com/wp-content/uploads/photo-for-041911-blog-post-find-relevant-beliefs.jpg">
            <a:extLst>
              <a:ext uri="{FF2B5EF4-FFF2-40B4-BE49-F238E27FC236}">
                <a16:creationId xmlns:a16="http://schemas.microsoft.com/office/drawing/2014/main" id="{0D92A13B-8138-2D44-B481-E30D9B768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8" b="12956"/>
          <a:stretch/>
        </p:blipFill>
        <p:spPr bwMode="auto">
          <a:xfrm>
            <a:off x="3509179" y="1677625"/>
            <a:ext cx="5985631" cy="432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F94308-8A4C-2E83-7CAB-0DCC3B13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task</a:t>
            </a:r>
          </a:p>
        </p:txBody>
      </p:sp>
    </p:spTree>
    <p:extLst>
      <p:ext uri="{BB962C8B-B14F-4D97-AF65-F5344CB8AC3E}">
        <p14:creationId xmlns:p14="http://schemas.microsoft.com/office/powerpoint/2010/main" val="377772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8C8CA-056C-2942-9C03-1BB41E4A3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project guidelines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BE47F-186C-A648-A16C-5C310AE2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207F-4406-CE48-B5A4-545A1313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2290085"/>
            <a:ext cx="8048885" cy="4003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94" name="Picture 2" descr="https://felixrieseberg.com/content/images/2016/08/Screen-Shot-2015-03-09-at-3-38-07-PM.png">
            <a:extLst>
              <a:ext uri="{FF2B5EF4-FFF2-40B4-BE49-F238E27FC236}">
                <a16:creationId xmlns:a16="http://schemas.microsoft.com/office/drawing/2014/main" id="{B9AFA4B9-4A9E-2C4B-97A7-85232A75A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113" y="3085972"/>
            <a:ext cx="7555941" cy="356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737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A3E95-ED16-B7B1-960D-B9EF1799E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4AAFE-027B-A849-B633-D645365A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F1C8F-1C47-854D-9DDA-9A801E51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551" y="1726011"/>
            <a:ext cx="5791383" cy="4869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F08E3804-170C-7B45-B5B5-9CDB9323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2" y="1628180"/>
            <a:ext cx="5184552" cy="39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978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7AF3-B423-9948-804A-5379DE9FB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Reproduce the issue</a:t>
            </a:r>
          </a:p>
          <a:p>
            <a:endParaRPr lang="en-US" sz="2800" dirty="0"/>
          </a:p>
          <a:p>
            <a:r>
              <a:rPr lang="en-US" sz="2800" dirty="0"/>
              <a:t>Confirm with the community</a:t>
            </a:r>
          </a:p>
          <a:p>
            <a:endParaRPr lang="en-US" sz="2800" dirty="0"/>
          </a:p>
          <a:p>
            <a:r>
              <a:rPr lang="en-US" sz="2800" dirty="0"/>
              <a:t>Make the community aware</a:t>
            </a:r>
          </a:p>
          <a:p>
            <a:endParaRPr lang="en-US" sz="2800" dirty="0"/>
          </a:p>
          <a:p>
            <a:r>
              <a:rPr lang="en-US" sz="2800" b="1" dirty="0"/>
              <a:t>Dive into the code!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59844-6FB2-4541-8E09-D1383C11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task</a:t>
            </a:r>
          </a:p>
        </p:txBody>
      </p:sp>
      <p:pic>
        <p:nvPicPr>
          <p:cNvPr id="10242" name="Picture 2" descr="Image result for I found it">
            <a:extLst>
              <a:ext uri="{FF2B5EF4-FFF2-40B4-BE49-F238E27FC236}">
                <a16:creationId xmlns:a16="http://schemas.microsoft.com/office/drawing/2014/main" id="{8C522EBF-0CD0-6A4E-A400-F65A58B02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984" y="1854196"/>
            <a:ext cx="47053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31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F3972-36B5-5A40-8AB0-5EBD93F1F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is about contributing to Open Source!!!</a:t>
            </a:r>
          </a:p>
          <a:p>
            <a:endParaRPr lang="en-US" sz="3200" dirty="0"/>
          </a:p>
          <a:p>
            <a:pPr lvl="1"/>
            <a:r>
              <a:rPr lang="en-US" sz="2800" dirty="0"/>
              <a:t>Different ways to do it …. HOW?</a:t>
            </a:r>
          </a:p>
          <a:p>
            <a:pPr lvl="2"/>
            <a:r>
              <a:rPr lang="en-US" sz="2575" dirty="0"/>
              <a:t>Code</a:t>
            </a:r>
          </a:p>
          <a:p>
            <a:pPr lvl="2"/>
            <a:r>
              <a:rPr lang="en-US" sz="2575" dirty="0"/>
              <a:t>Documentation</a:t>
            </a:r>
          </a:p>
          <a:p>
            <a:pPr lvl="2"/>
            <a:r>
              <a:rPr lang="en-US" sz="2575" dirty="0"/>
              <a:t>Support</a:t>
            </a:r>
          </a:p>
          <a:p>
            <a:pPr lvl="2"/>
            <a:r>
              <a:rPr lang="en-US" sz="2575" dirty="0"/>
              <a:t>Translation</a:t>
            </a:r>
          </a:p>
          <a:p>
            <a:pPr lvl="2"/>
            <a:r>
              <a:rPr lang="en-US" sz="2575" dirty="0"/>
              <a:t>Issues</a:t>
            </a:r>
          </a:p>
          <a:p>
            <a:pPr lvl="2"/>
            <a:r>
              <a:rPr lang="en-US" sz="2575" dirty="0"/>
              <a:t>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FF95-A0CB-8848-9CEB-907A679C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about</a:t>
            </a:r>
          </a:p>
        </p:txBody>
      </p:sp>
    </p:spTree>
    <p:extLst>
      <p:ext uri="{BB962C8B-B14F-4D97-AF65-F5344CB8AC3E}">
        <p14:creationId xmlns:p14="http://schemas.microsoft.com/office/powerpoint/2010/main" val="969343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E101C2-5FE5-328B-C0F7-4AA34A7AAC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67" y="1647736"/>
            <a:ext cx="8788400" cy="492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62B00D-E714-5D45-928F-8092B7E0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 into the code</a:t>
            </a:r>
          </a:p>
        </p:txBody>
      </p:sp>
    </p:spTree>
    <p:extLst>
      <p:ext uri="{BB962C8B-B14F-4D97-AF65-F5344CB8AC3E}">
        <p14:creationId xmlns:p14="http://schemas.microsoft.com/office/powerpoint/2010/main" val="1904240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8B69A-345E-30B3-92A0-3879234F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8A7FC-9DCA-1E43-9543-2CC484F0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your changes</a:t>
            </a:r>
          </a:p>
        </p:txBody>
      </p:sp>
      <p:pic>
        <p:nvPicPr>
          <p:cNvPr id="13316" name="Picture 4" descr="Image result for Find">
            <a:extLst>
              <a:ext uri="{FF2B5EF4-FFF2-40B4-BE49-F238E27FC236}">
                <a16:creationId xmlns:a16="http://schemas.microsoft.com/office/drawing/2014/main" id="{9BFB7DCC-41E8-DD47-82C1-C4F7807E9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t="16596" r="30914" b="21198"/>
          <a:stretch/>
        </p:blipFill>
        <p:spPr bwMode="auto">
          <a:xfrm>
            <a:off x="3531738" y="1876826"/>
            <a:ext cx="4800600" cy="399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50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9C6A6-9E62-4249-8BD0-D10F1206A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Beware the standards</a:t>
            </a:r>
          </a:p>
          <a:p>
            <a:endParaRPr lang="en-US" dirty="0"/>
          </a:p>
          <a:p>
            <a:r>
              <a:rPr lang="en-US" dirty="0"/>
              <a:t>Are tests needed?</a:t>
            </a:r>
          </a:p>
          <a:p>
            <a:endParaRPr lang="en-US" dirty="0"/>
          </a:p>
          <a:p>
            <a:r>
              <a:rPr lang="en-US" dirty="0"/>
              <a:t>Re-read the contribution guidelines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FC75F-5CB8-6F48-978F-D948C1CC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making changes</a:t>
            </a:r>
          </a:p>
        </p:txBody>
      </p:sp>
      <p:pic>
        <p:nvPicPr>
          <p:cNvPr id="14342" name="Picture 6" descr="https://images.devshed.com/da/stories/Coding_Standards/Coding_Standard%5b1%5d_html_m2deb69c.png">
            <a:extLst>
              <a:ext uri="{FF2B5EF4-FFF2-40B4-BE49-F238E27FC236}">
                <a16:creationId xmlns:a16="http://schemas.microsoft.com/office/drawing/2014/main" id="{A0CD7424-A01F-264B-B79B-75545925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06" y="1470776"/>
            <a:ext cx="4410794" cy="429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81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E207DF-BDB2-4E7D-0FAB-C9D55D7D9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A4FBD-3EAE-AD33-3D15-080859B2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Image result for i am done">
            <a:extLst>
              <a:ext uri="{FF2B5EF4-FFF2-40B4-BE49-F238E27FC236}">
                <a16:creationId xmlns:a16="http://schemas.microsoft.com/office/drawing/2014/main" id="{F96F37A4-47FD-4745-B6AF-6715ABE98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48267"/>
            <a:ext cx="12192000" cy="813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00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25B13-C95A-3A45-B425-7F6814715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Check the submission process</a:t>
            </a:r>
          </a:p>
          <a:p>
            <a:pPr lvl="1"/>
            <a:r>
              <a:rPr lang="en-US" sz="2000" dirty="0"/>
              <a:t>Pull-request?</a:t>
            </a:r>
          </a:p>
          <a:p>
            <a:pPr lvl="1"/>
            <a:r>
              <a:rPr lang="en-US" sz="2000" dirty="0"/>
              <a:t>Code review system (Gerrit)</a:t>
            </a:r>
          </a:p>
          <a:p>
            <a:r>
              <a:rPr lang="en-US" sz="2400" dirty="0"/>
              <a:t>Tools and needs</a:t>
            </a:r>
          </a:p>
          <a:p>
            <a:pPr lvl="1"/>
            <a:r>
              <a:rPr lang="en-US" sz="2000" dirty="0"/>
              <a:t>License Agreement</a:t>
            </a:r>
          </a:p>
          <a:p>
            <a:pPr lvl="1"/>
            <a:r>
              <a:rPr lang="en-US" sz="2000" dirty="0"/>
              <a:t>Release notes changing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A9E29-145E-DE4D-8A0B-00CF04AA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your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D664B-7415-A143-8F18-35C3965E5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70" r="8800"/>
          <a:stretch/>
        </p:blipFill>
        <p:spPr>
          <a:xfrm>
            <a:off x="4793134" y="4738057"/>
            <a:ext cx="6975535" cy="1775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9F8841-9970-8C4C-B489-1BC9A89D23BD}"/>
              </a:ext>
            </a:extLst>
          </p:cNvPr>
          <p:cNvSpPr/>
          <p:nvPr/>
        </p:nvSpPr>
        <p:spPr>
          <a:xfrm rot="19779332">
            <a:off x="5909882" y="3052596"/>
            <a:ext cx="5360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Re-read the contribution guidelines</a:t>
            </a:r>
          </a:p>
        </p:txBody>
      </p:sp>
    </p:spTree>
    <p:extLst>
      <p:ext uri="{BB962C8B-B14F-4D97-AF65-F5344CB8AC3E}">
        <p14:creationId xmlns:p14="http://schemas.microsoft.com/office/powerpoint/2010/main" val="669977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50770-C75F-2E4B-B75A-C5938C66E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Own it!</a:t>
            </a:r>
          </a:p>
          <a:p>
            <a:endParaRPr lang="en-US" sz="3200" dirty="0"/>
          </a:p>
          <a:p>
            <a:r>
              <a:rPr lang="en-US" sz="3200" dirty="0"/>
              <a:t>Be responsive</a:t>
            </a:r>
          </a:p>
          <a:p>
            <a:r>
              <a:rPr lang="en-US" sz="3200" dirty="0"/>
              <a:t>Revise it</a:t>
            </a:r>
          </a:p>
          <a:p>
            <a:r>
              <a:rPr lang="en-US" sz="3200" dirty="0"/>
              <a:t>Discuss it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997C8-2F5B-0443-989E-3F5BF024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up your submission</a:t>
            </a:r>
          </a:p>
        </p:txBody>
      </p:sp>
      <p:pic>
        <p:nvPicPr>
          <p:cNvPr id="16386" name="Picture 2" descr="Image result for make it happen">
            <a:extLst>
              <a:ext uri="{FF2B5EF4-FFF2-40B4-BE49-F238E27FC236}">
                <a16:creationId xmlns:a16="http://schemas.microsoft.com/office/drawing/2014/main" id="{88FB8A0A-49EC-9441-B749-CA71A054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880" y="3730231"/>
            <a:ext cx="6832121" cy="217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11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anvas 58">
            <a:extLst>
              <a:ext uri="{FF2B5EF4-FFF2-40B4-BE49-F238E27FC236}">
                <a16:creationId xmlns:a16="http://schemas.microsoft.com/office/drawing/2014/main" id="{6EAFF6B3-B696-F344-9AE3-283CC8A6E4FC}"/>
              </a:ext>
            </a:extLst>
          </p:cNvPr>
          <p:cNvGrpSpPr/>
          <p:nvPr/>
        </p:nvGrpSpPr>
        <p:grpSpPr>
          <a:xfrm>
            <a:off x="2108635" y="1421606"/>
            <a:ext cx="7006789" cy="5192465"/>
            <a:chOff x="0" y="0"/>
            <a:chExt cx="5943600" cy="528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7CC67E-8B2A-6549-BA72-4A0AA14F2643}"/>
                </a:ext>
              </a:extLst>
            </p:cNvPr>
            <p:cNvSpPr/>
            <p:nvPr/>
          </p:nvSpPr>
          <p:spPr>
            <a:xfrm>
              <a:off x="0" y="0"/>
              <a:ext cx="5943600" cy="5283200"/>
            </a:xfrm>
            <a:prstGeom prst="rect">
              <a:avLst/>
            </a:prstGeom>
          </p:spPr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C15995-DBE0-0A4A-8E84-62A4862ADA6B}"/>
                </a:ext>
              </a:extLst>
            </p:cNvPr>
            <p:cNvSpPr/>
            <p:nvPr/>
          </p:nvSpPr>
          <p:spPr>
            <a:xfrm>
              <a:off x="36003" y="131240"/>
              <a:ext cx="5715002" cy="914400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5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1DADFE-257F-804F-AAD7-489B8AF2DFED}"/>
                </a:ext>
              </a:extLst>
            </p:cNvPr>
            <p:cNvGrpSpPr/>
            <p:nvPr/>
          </p:nvGrpSpPr>
          <p:grpSpPr>
            <a:xfrm>
              <a:off x="178968" y="817039"/>
              <a:ext cx="5486400" cy="4427181"/>
              <a:chOff x="0" y="374727"/>
              <a:chExt cx="5486400" cy="442763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6F28634-8870-A44D-87D4-2A4DC16B8FD2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487"/>
              <a:stretch/>
            </p:blipFill>
            <p:spPr bwMode="auto">
              <a:xfrm>
                <a:off x="0" y="810396"/>
                <a:ext cx="5486400" cy="3991970"/>
              </a:xfrm>
              <a:prstGeom prst="rect">
                <a:avLst/>
              </a:prstGeom>
              <a:noFill/>
              <a:ln>
                <a:solidFill>
                  <a:sysClr val="window" lastClr="FFFFFF">
                    <a:lumMod val="85000"/>
                  </a:sysClr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07B9D92C-7A47-C74D-96EA-59498BF1FD11}"/>
                  </a:ext>
                </a:extLst>
              </p:cNvPr>
              <p:cNvCxnSpPr/>
              <p:nvPr/>
            </p:nvCxnSpPr>
            <p:spPr>
              <a:xfrm rot="5400000">
                <a:off x="-447976" y="1054836"/>
                <a:ext cx="1556481" cy="196270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" name="Curved Connector 14">
                <a:extLst>
                  <a:ext uri="{FF2B5EF4-FFF2-40B4-BE49-F238E27FC236}">
                    <a16:creationId xmlns:a16="http://schemas.microsoft.com/office/drawing/2014/main" id="{367DB57D-7198-7048-BABA-19CC1DE7F6F0}"/>
                  </a:ext>
                </a:extLst>
              </p:cNvPr>
              <p:cNvCxnSpPr/>
              <p:nvPr/>
            </p:nvCxnSpPr>
            <p:spPr>
              <a:xfrm rot="5400000">
                <a:off x="140811" y="957459"/>
                <a:ext cx="1556122" cy="390658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7E003805-2DFB-5849-B5AE-B8510110E23B}"/>
                  </a:ext>
                </a:extLst>
              </p:cNvPr>
              <p:cNvCxnSpPr/>
              <p:nvPr/>
            </p:nvCxnSpPr>
            <p:spPr>
              <a:xfrm rot="5400000">
                <a:off x="858718" y="990054"/>
                <a:ext cx="1556607" cy="325957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60C3E3EB-223C-4D44-B0C0-209B7C8FD9F9}"/>
                  </a:ext>
                </a:extLst>
              </p:cNvPr>
              <p:cNvCxnSpPr/>
              <p:nvPr/>
            </p:nvCxnSpPr>
            <p:spPr>
              <a:xfrm rot="5400000">
                <a:off x="1749275" y="966207"/>
                <a:ext cx="1556604" cy="373646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547A3F3A-8909-AE48-9D02-54D948320EF1}"/>
                  </a:ext>
                </a:extLst>
              </p:cNvPr>
              <p:cNvCxnSpPr/>
              <p:nvPr/>
            </p:nvCxnSpPr>
            <p:spPr>
              <a:xfrm rot="5400000">
                <a:off x="2572505" y="989095"/>
                <a:ext cx="1556362" cy="327630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476AB0E7-D370-AA49-BE45-8A9FBF2CEB35}"/>
                  </a:ext>
                </a:extLst>
              </p:cNvPr>
              <p:cNvCxnSpPr/>
              <p:nvPr/>
            </p:nvCxnSpPr>
            <p:spPr>
              <a:xfrm rot="5400000">
                <a:off x="3375032" y="991764"/>
                <a:ext cx="1556603" cy="322533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72F7D29-D632-F543-900D-336E25722EBA}"/>
                  </a:ext>
                </a:extLst>
              </p:cNvPr>
              <p:cNvCxnSpPr/>
              <p:nvPr/>
            </p:nvCxnSpPr>
            <p:spPr>
              <a:xfrm flipH="1">
                <a:off x="0" y="2832635"/>
                <a:ext cx="54864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70879F-6C43-9A44-A40D-D7D3FB13AD07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" t="6279" r="1451" b="7272"/>
            <a:stretch/>
          </p:blipFill>
          <p:spPr>
            <a:xfrm>
              <a:off x="150303" y="245540"/>
              <a:ext cx="5457734" cy="770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5B9EBE-84A7-9344-9A18-B14912EF88F2}"/>
                </a:ext>
              </a:extLst>
            </p:cNvPr>
            <p:cNvSpPr/>
            <p:nvPr/>
          </p:nvSpPr>
          <p:spPr>
            <a:xfrm>
              <a:off x="36001" y="1159940"/>
              <a:ext cx="5714365" cy="4114800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5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B7DD60-A765-6233-1CB0-5885C9B6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approaching the problem?</a:t>
            </a:r>
          </a:p>
        </p:txBody>
      </p:sp>
    </p:spTree>
    <p:extLst>
      <p:ext uri="{BB962C8B-B14F-4D97-AF65-F5344CB8AC3E}">
        <p14:creationId xmlns:p14="http://schemas.microsoft.com/office/powerpoint/2010/main" val="401689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30FDD2-4B05-DDD0-2177-DC54158F4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5939"/>
            <a:ext cx="10515600" cy="452979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E32977-0A51-10A2-6E41-DA7EC761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approaching the problem?</a:t>
            </a:r>
          </a:p>
        </p:txBody>
      </p:sp>
    </p:spTree>
    <p:extLst>
      <p:ext uri="{BB962C8B-B14F-4D97-AF65-F5344CB8AC3E}">
        <p14:creationId xmlns:p14="http://schemas.microsoft.com/office/powerpoint/2010/main" val="3690234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B596E-3758-7C3C-6BE1-DF798C189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" t="5189" r="1435"/>
          <a:stretch/>
        </p:blipFill>
        <p:spPr>
          <a:xfrm>
            <a:off x="0" y="1476900"/>
            <a:ext cx="6883400" cy="2505602"/>
          </a:xfrm>
          <a:prstGeom prst="rect">
            <a:avLst/>
          </a:prstGeom>
          <a:ln>
            <a:solidFill>
              <a:srgbClr val="0E336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9B8658-DA30-D777-A82E-17861375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approaching the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E59AF-E9C6-C39F-3E4A-D2CFBD51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29" y="2556933"/>
            <a:ext cx="6634537" cy="4245512"/>
          </a:xfrm>
          <a:prstGeom prst="rect">
            <a:avLst/>
          </a:prstGeom>
          <a:ln>
            <a:solidFill>
              <a:srgbClr val="0E3361"/>
            </a:solidFill>
          </a:ln>
        </p:spPr>
      </p:pic>
    </p:spTree>
    <p:extLst>
      <p:ext uri="{BB962C8B-B14F-4D97-AF65-F5344CB8AC3E}">
        <p14:creationId xmlns:p14="http://schemas.microsoft.com/office/powerpoint/2010/main" val="137155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DC868-74E5-F44B-5497-416F367E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E7248-85A9-3941-A833-E9A0E37E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how to contribute?</a:t>
            </a:r>
          </a:p>
        </p:txBody>
      </p:sp>
      <p:pic>
        <p:nvPicPr>
          <p:cNvPr id="1026" name="Picture 2" descr="https://www.triggerandfreewheel.com/image/not-so-fast-buddy">
            <a:extLst>
              <a:ext uri="{FF2B5EF4-FFF2-40B4-BE49-F238E27FC236}">
                <a16:creationId xmlns:a16="http://schemas.microsoft.com/office/drawing/2014/main" id="{31F5035C-31EB-FC46-96A7-AE048E6D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95" y="1366487"/>
            <a:ext cx="6533350" cy="43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42CDF0-5D12-9E4B-AF4B-D0B9C25C7DA3}"/>
              </a:ext>
            </a:extLst>
          </p:cNvPr>
          <p:cNvSpPr/>
          <p:nvPr/>
        </p:nvSpPr>
        <p:spPr>
          <a:xfrm>
            <a:off x="3175000" y="5953765"/>
            <a:ext cx="762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www.triggerandfreewheel.com</a:t>
            </a:r>
            <a:r>
              <a:rPr lang="en-US" dirty="0"/>
              <a:t>/comic/not-so-fast-buddy</a:t>
            </a:r>
          </a:p>
        </p:txBody>
      </p:sp>
    </p:spTree>
    <p:extLst>
      <p:ext uri="{BB962C8B-B14F-4D97-AF65-F5344CB8AC3E}">
        <p14:creationId xmlns:p14="http://schemas.microsoft.com/office/powerpoint/2010/main" val="219712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4FCFCE-2666-33C7-495D-BCD02B3F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82DE2B-5FA8-4C97-C912-80A6E9D2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29B1E-A18F-854E-8174-431B8F6E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94C08E-0AB7-3A4A-BE31-EFFF094E435B}"/>
              </a:ext>
            </a:extLst>
          </p:cNvPr>
          <p:cNvSpPr txBox="1"/>
          <p:nvPr/>
        </p:nvSpPr>
        <p:spPr>
          <a:xfrm>
            <a:off x="4461055" y="1046931"/>
            <a:ext cx="4002087" cy="6232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It can be tough!</a:t>
            </a:r>
          </a:p>
        </p:txBody>
      </p:sp>
    </p:spTree>
    <p:extLst>
      <p:ext uri="{BB962C8B-B14F-4D97-AF65-F5344CB8AC3E}">
        <p14:creationId xmlns:p14="http://schemas.microsoft.com/office/powerpoint/2010/main" val="422987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ECEECBF9-D095-2D4F-9664-1A1928BB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Context</a:t>
            </a:r>
            <a:endParaRPr lang="pt-BR" altLang="pt-BR" dirty="0"/>
          </a:p>
        </p:txBody>
      </p:sp>
      <p:sp>
        <p:nvSpPr>
          <p:cNvPr id="14339" name="TextShape 2" descr=" 122">
            <a:extLst>
              <a:ext uri="{FF2B5EF4-FFF2-40B4-BE49-F238E27FC236}">
                <a16:creationId xmlns:a16="http://schemas.microsoft.com/office/drawing/2014/main" id="{3F42A9E3-2978-104D-B209-96E6CA2E8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1" y="4348163"/>
            <a:ext cx="2969419" cy="108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 "/>
            </a:pPr>
            <a:r>
              <a:rPr lang="pt-BR" altLang="pt-BR" sz="1500" b="1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</a:t>
            </a:r>
            <a:br>
              <a:rPr lang="pt-BR" altLang="pt-BR" sz="15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pt-BR" altLang="pt-BR" sz="1500" b="1">
                <a:solidFill>
                  <a:srgbClr val="000000"/>
                </a:solidFill>
                <a:latin typeface="Arial" panose="020B0604020202020204" pitchFamily="34" charset="0"/>
              </a:rPr>
              <a:t>           </a:t>
            </a:r>
            <a:endParaRPr lang="pt-BR" altLang="pt-BR" sz="1350">
              <a:latin typeface="Georgia" panose="02040502050405020303" pitchFamily="18" charset="0"/>
            </a:endParaRPr>
          </a:p>
        </p:txBody>
      </p:sp>
      <p:pic>
        <p:nvPicPr>
          <p:cNvPr id="14340" name="Imagem 5" descr=" 125">
            <a:extLst>
              <a:ext uri="{FF2B5EF4-FFF2-40B4-BE49-F238E27FC236}">
                <a16:creationId xmlns:a16="http://schemas.microsoft.com/office/drawing/2014/main" id="{3F6A8252-F497-4D42-A70E-B1F9B34A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45" y="3736183"/>
            <a:ext cx="3401615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CustomShape 4" descr=" 126">
            <a:extLst>
              <a:ext uri="{FF2B5EF4-FFF2-40B4-BE49-F238E27FC236}">
                <a16:creationId xmlns:a16="http://schemas.microsoft.com/office/drawing/2014/main" id="{75BEAE21-50CC-BF40-AF45-1D38C5122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33" y="1591733"/>
            <a:ext cx="4539193" cy="25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b="1" dirty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pt-BR" altLang="pt-BR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Newcomers</a:t>
            </a:r>
            <a:r>
              <a:rPr lang="pt-BR" altLang="pt-BR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are </a:t>
            </a:r>
            <a:r>
              <a:rPr lang="pt-BR" altLang="pt-BR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explorers</a:t>
            </a:r>
            <a:r>
              <a:rPr lang="pt-BR" altLang="pt-BR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who</a:t>
            </a:r>
            <a:r>
              <a:rPr lang="pt-BR" altLang="pt-BR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must </a:t>
            </a:r>
            <a:r>
              <a:rPr lang="pt-BR" altLang="pt-BR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orient</a:t>
            </a:r>
            <a:r>
              <a:rPr lang="pt-BR" altLang="pt-BR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themselves</a:t>
            </a:r>
            <a:r>
              <a:rPr lang="pt-BR" altLang="pt-BR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within</a:t>
            </a:r>
            <a:r>
              <a:rPr lang="pt-BR" altLang="pt-BR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  <a:r>
              <a:rPr lang="pt-BR" altLang="pt-BR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unfamiliar</a:t>
            </a:r>
            <a:r>
              <a:rPr lang="pt-BR" altLang="pt-BR" sz="2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2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landscape</a:t>
            </a:r>
            <a:r>
              <a:rPr lang="pt-BR" altLang="pt-BR" sz="2400" b="1" dirty="0">
                <a:solidFill>
                  <a:srgbClr val="000000"/>
                </a:solidFill>
                <a:latin typeface="Arial" panose="020B0604020202020204" pitchFamily="34" charset="0"/>
              </a:rPr>
              <a:t>...” </a:t>
            </a:r>
            <a:endParaRPr lang="pt-BR" altLang="pt-BR" sz="2000" dirty="0">
              <a:latin typeface="Georgia" panose="02040502050405020303" pitchFamily="18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pt-BR" altLang="pt-BR" sz="1600" b="1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pt-BR" altLang="pt-BR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Degenais</a:t>
            </a:r>
            <a:r>
              <a:rPr lang="pt-BR" altLang="pt-BR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et al. 2010]</a:t>
            </a:r>
            <a:endParaRPr lang="pt-BR" altLang="pt-BR" sz="2000" dirty="0">
              <a:latin typeface="Georgia" panose="02040502050405020303" pitchFamily="18" charset="0"/>
            </a:endParaRPr>
          </a:p>
        </p:txBody>
      </p:sp>
      <p:sp>
        <p:nvSpPr>
          <p:cNvPr id="14342" name="CustomShape 5" descr=" 127">
            <a:extLst>
              <a:ext uri="{FF2B5EF4-FFF2-40B4-BE49-F238E27FC236}">
                <a16:creationId xmlns:a16="http://schemas.microsoft.com/office/drawing/2014/main" id="{D8997CF3-66C4-9244-8841-2C1B52A3D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427" y="6014240"/>
            <a:ext cx="3427810" cy="47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900" dirty="0">
                <a:solidFill>
                  <a:srgbClr val="000000"/>
                </a:solidFill>
                <a:latin typeface="Arial" panose="020B0604020202020204" pitchFamily="34" charset="0"/>
              </a:rPr>
              <a:t>B. </a:t>
            </a:r>
            <a:r>
              <a:rPr lang="pt-BR" altLang="pt-B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Dagenais</a:t>
            </a:r>
            <a:r>
              <a:rPr lang="pt-BR" altLang="pt-BR" sz="900" dirty="0">
                <a:solidFill>
                  <a:srgbClr val="000000"/>
                </a:solidFill>
                <a:latin typeface="Arial" panose="020B0604020202020204" pitchFamily="34" charset="0"/>
              </a:rPr>
              <a:t>, H. </a:t>
            </a:r>
            <a:r>
              <a:rPr lang="pt-BR" altLang="pt-B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Ossher</a:t>
            </a:r>
            <a:r>
              <a:rPr lang="pt-BR" altLang="pt-BR" sz="900" dirty="0">
                <a:solidFill>
                  <a:srgbClr val="000000"/>
                </a:solidFill>
                <a:latin typeface="Arial" panose="020B0604020202020204" pitchFamily="34" charset="0"/>
              </a:rPr>
              <a:t>, R.K.E Bellamy, M.P. </a:t>
            </a:r>
            <a:r>
              <a:rPr lang="pt-BR" altLang="pt-B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Robillard</a:t>
            </a:r>
            <a:r>
              <a:rPr lang="pt-BR" altLang="pt-BR" sz="9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and</a:t>
            </a:r>
            <a:r>
              <a:rPr lang="pt-BR" altLang="pt-BR" sz="900" dirty="0">
                <a:solidFill>
                  <a:srgbClr val="000000"/>
                </a:solidFill>
                <a:latin typeface="Arial" panose="020B0604020202020204" pitchFamily="34" charset="0"/>
              </a:rPr>
              <a:t> J.P. de </a:t>
            </a:r>
            <a:r>
              <a:rPr lang="pt-BR" altLang="pt-B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Vries</a:t>
            </a:r>
            <a:r>
              <a:rPr lang="pt-BR" altLang="pt-B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pt-BR" altLang="pt-BR" sz="900" b="1" dirty="0" err="1">
                <a:solidFill>
                  <a:srgbClr val="000000"/>
                </a:solidFill>
                <a:latin typeface="Arial" panose="020B0604020202020204" pitchFamily="34" charset="0"/>
              </a:rPr>
              <a:t>Moving</a:t>
            </a:r>
            <a:r>
              <a:rPr lang="pt-BR" altLang="pt-BR" sz="9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900" b="1" dirty="0" err="1">
                <a:solidFill>
                  <a:srgbClr val="000000"/>
                </a:solidFill>
                <a:latin typeface="Arial" panose="020B0604020202020204" pitchFamily="34" charset="0"/>
              </a:rPr>
              <a:t>into</a:t>
            </a:r>
            <a:r>
              <a:rPr lang="pt-BR" altLang="pt-BR" sz="900" b="1" dirty="0">
                <a:solidFill>
                  <a:srgbClr val="000000"/>
                </a:solidFill>
                <a:latin typeface="Arial" panose="020B0604020202020204" pitchFamily="34" charset="0"/>
              </a:rPr>
              <a:t> a new software </a:t>
            </a:r>
            <a:r>
              <a:rPr lang="pt-BR" altLang="pt-BR" sz="900" b="1" dirty="0" err="1">
                <a:solidFill>
                  <a:srgbClr val="000000"/>
                </a:solidFill>
                <a:latin typeface="Arial" panose="020B0604020202020204" pitchFamily="34" charset="0"/>
              </a:rPr>
              <a:t>project</a:t>
            </a:r>
            <a:r>
              <a:rPr lang="pt-BR" altLang="pt-BR" sz="9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900" b="1" dirty="0" err="1">
                <a:solidFill>
                  <a:srgbClr val="000000"/>
                </a:solidFill>
                <a:latin typeface="Arial" panose="020B0604020202020204" pitchFamily="34" charset="0"/>
              </a:rPr>
              <a:t>landscape</a:t>
            </a:r>
            <a:r>
              <a:rPr lang="pt-BR" altLang="pt-BR" sz="900" dirty="0">
                <a:solidFill>
                  <a:srgbClr val="000000"/>
                </a:solidFill>
                <a:latin typeface="Arial" panose="020B0604020202020204" pitchFamily="34" charset="0"/>
              </a:rPr>
              <a:t>, in ICSE 2010.</a:t>
            </a:r>
            <a:endParaRPr lang="pt-BR" altLang="pt-BR" sz="1350" dirty="0">
              <a:latin typeface="Georgia" panose="02040502050405020303" pitchFamily="18" charset="0"/>
            </a:endParaRPr>
          </a:p>
        </p:txBody>
      </p:sp>
      <p:sp>
        <p:nvSpPr>
          <p:cNvPr id="8" name="TextShape 2" descr=" 122">
            <a:extLst>
              <a:ext uri="{FF2B5EF4-FFF2-40B4-BE49-F238E27FC236}">
                <a16:creationId xmlns:a16="http://schemas.microsoft.com/office/drawing/2014/main" id="{6EFB12AF-B127-4845-82C3-C2EFD0495886}"/>
              </a:ext>
            </a:extLst>
          </p:cNvPr>
          <p:cNvSpPr txBox="1"/>
          <p:nvPr/>
        </p:nvSpPr>
        <p:spPr>
          <a:xfrm>
            <a:off x="6757226" y="4348163"/>
            <a:ext cx="3622213" cy="108942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rgbClr val="000000"/>
                </a:solidFill>
                <a:latin typeface="Arial"/>
              </a:rPr>
              <a:t>... </a:t>
            </a:r>
            <a:r>
              <a:rPr lang="pt-BR" sz="2400" b="1" dirty="0" err="1">
                <a:solidFill>
                  <a:srgbClr val="000000"/>
                </a:solidFill>
                <a:latin typeface="Arial"/>
              </a:rPr>
              <a:t>and</a:t>
            </a:r>
            <a:r>
              <a:rPr lang="pt-BR" sz="24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2400" b="1" dirty="0" err="1">
                <a:solidFill>
                  <a:srgbClr val="000000"/>
                </a:solidFill>
                <a:latin typeface="Arial"/>
              </a:rPr>
              <a:t>need</a:t>
            </a:r>
            <a:r>
              <a:rPr lang="pt-BR" sz="24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2400" b="1" dirty="0" err="1">
                <a:solidFill>
                  <a:srgbClr val="000000"/>
                </a:solidFill>
                <a:latin typeface="Arial"/>
              </a:rPr>
              <a:t>support</a:t>
            </a:r>
            <a:r>
              <a:rPr lang="pt-BR" sz="24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2400" b="1" dirty="0" err="1">
                <a:solidFill>
                  <a:srgbClr val="000000"/>
                </a:solidFill>
                <a:latin typeface="Arial"/>
              </a:rPr>
              <a:t>on</a:t>
            </a:r>
            <a:r>
              <a:rPr lang="pt-BR" sz="24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2400" b="1" dirty="0" err="1">
                <a:solidFill>
                  <a:srgbClr val="000000"/>
                </a:solidFill>
                <a:latin typeface="Arial"/>
              </a:rPr>
              <a:t>their</a:t>
            </a:r>
            <a:r>
              <a:rPr lang="pt-BR" sz="24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2400" b="1" dirty="0" err="1">
                <a:solidFill>
                  <a:srgbClr val="000000"/>
                </a:solidFill>
                <a:latin typeface="Arial"/>
              </a:rPr>
              <a:t>first</a:t>
            </a:r>
            <a:r>
              <a:rPr lang="pt-BR" sz="24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2400" b="1" dirty="0" err="1">
                <a:solidFill>
                  <a:srgbClr val="000000"/>
                </a:solidFill>
                <a:latin typeface="Arial"/>
              </a:rPr>
              <a:t>steps</a:t>
            </a:r>
            <a:endParaRPr lang="pt-BR" sz="2400" b="1" dirty="0">
              <a:solidFill>
                <a:srgbClr val="000000"/>
              </a:solidFill>
              <a:latin typeface="Arial"/>
            </a:endParaRPr>
          </a:p>
          <a:p>
            <a:pPr marL="257175" indent="-257175" fontAlgn="auto">
              <a:spcBef>
                <a:spcPts val="0"/>
              </a:spcBef>
              <a:spcAft>
                <a:spcPts val="0"/>
              </a:spcAft>
              <a:buFontTx/>
              <a:buChar char=" "/>
              <a:defRPr/>
            </a:pPr>
            <a:endParaRPr sz="1500" dirty="0">
              <a:latin typeface="+mn-lt"/>
            </a:endParaRPr>
          </a:p>
        </p:txBody>
      </p:sp>
      <p:pic>
        <p:nvPicPr>
          <p:cNvPr id="9" name="Imagem 4" descr=" 124">
            <a:extLst>
              <a:ext uri="{FF2B5EF4-FFF2-40B4-BE49-F238E27FC236}">
                <a16:creationId xmlns:a16="http://schemas.microsoft.com/office/drawing/2014/main" id="{60D520F5-16EF-2843-A2C8-9DE91CE1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226" y="1802608"/>
            <a:ext cx="3421363" cy="25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2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6A91-EEF8-E54B-843B-16FAF077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ahead!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33123-308F-9549-8293-9983496B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56432"/>
            <a:ext cx="10583333" cy="47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7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0C29E3-D259-1209-B2A9-D4927AB1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7">
            <a:extLst>
              <a:ext uri="{FF2B5EF4-FFF2-40B4-BE49-F238E27FC236}">
                <a16:creationId xmlns:a16="http://schemas.microsoft.com/office/drawing/2014/main" id="{1905C7CA-2C2C-F94E-87BB-488CB6AD2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" b="5287"/>
          <a:stretch>
            <a:fillRect/>
          </a:stretch>
        </p:blipFill>
        <p:spPr bwMode="auto">
          <a:xfrm>
            <a:off x="2925764" y="0"/>
            <a:ext cx="67008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833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63DC7-57FE-624F-A769-04D4731E7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Yet…</a:t>
            </a:r>
          </a:p>
          <a:p>
            <a:pPr lvl="1"/>
            <a:r>
              <a:rPr lang="en-US" sz="3200" dirty="0"/>
              <a:t>Proactivity</a:t>
            </a:r>
          </a:p>
          <a:p>
            <a:pPr lvl="1"/>
            <a:r>
              <a:rPr lang="en-US" sz="3200" dirty="0"/>
              <a:t>Social skills</a:t>
            </a:r>
          </a:p>
          <a:p>
            <a:pPr lvl="1"/>
            <a:r>
              <a:rPr lang="en-US" sz="3200" dirty="0"/>
              <a:t>Technical skills</a:t>
            </a:r>
          </a:p>
          <a:p>
            <a:endParaRPr lang="en-US" sz="3600" dirty="0"/>
          </a:p>
          <a:p>
            <a:r>
              <a:rPr lang="en-US" sz="3600" dirty="0"/>
              <a:t>Deviate from some barriers</a:t>
            </a:r>
          </a:p>
          <a:p>
            <a:endParaRPr lang="en-US" sz="3600" dirty="0"/>
          </a:p>
          <a:p>
            <a:r>
              <a:rPr lang="en-US" sz="3600" dirty="0"/>
              <a:t>Persist to overcome others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77434-BA4B-C245-9F6D-1B7EDB49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how to contribute?</a:t>
            </a:r>
          </a:p>
        </p:txBody>
      </p:sp>
    </p:spTree>
    <p:extLst>
      <p:ext uri="{BB962C8B-B14F-4D97-AF65-F5344CB8AC3E}">
        <p14:creationId xmlns:p14="http://schemas.microsoft.com/office/powerpoint/2010/main" val="104700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71C2D-C780-064D-B088-F75DF5A25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The contribution process is project-dependent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How to interact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Tools and support infrastructure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Submission and Review process</a:t>
            </a:r>
          </a:p>
          <a:p>
            <a:pPr lvl="1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AA576-00A9-1344-BB3F-451BC71A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how to contribute?</a:t>
            </a:r>
          </a:p>
        </p:txBody>
      </p:sp>
    </p:spTree>
    <p:extLst>
      <p:ext uri="{BB962C8B-B14F-4D97-AF65-F5344CB8AC3E}">
        <p14:creationId xmlns:p14="http://schemas.microsoft.com/office/powerpoint/2010/main" val="557625802"/>
      </p:ext>
    </p:extLst>
  </p:cSld>
  <p:clrMapOvr>
    <a:masterClrMapping/>
  </p:clrMapOvr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3366"/>
      </a:dk1>
      <a:lt1>
        <a:sysClr val="window" lastClr="FFFFFF"/>
      </a:lt1>
      <a:dk2>
        <a:srgbClr val="B1541D"/>
      </a:dk2>
      <a:lt2>
        <a:srgbClr val="C3B8B2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U FCB Template" id="{B1209E5C-EC2F-4AA8-9123-312E89791AB0}" vid="{D287FF1B-2816-4E45-BFFC-304493C9BE4E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13865</TotalTime>
  <Words>398</Words>
  <Application>Microsoft Macintosh PowerPoint</Application>
  <PresentationFormat>Widescreen</PresentationFormat>
  <Paragraphs>113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Arial Hebrew Scholar</vt:lpstr>
      <vt:lpstr>Arial MT Black</vt:lpstr>
      <vt:lpstr>Calibri</vt:lpstr>
      <vt:lpstr>Georgia</vt:lpstr>
      <vt:lpstr>Rial</vt:lpstr>
      <vt:lpstr>Times</vt:lpstr>
      <vt:lpstr>Dark-Blue-Vertical-PPT-Template</vt:lpstr>
      <vt:lpstr>1_Dark-Blue-Vertical-PPT-Template</vt:lpstr>
      <vt:lpstr>1_Office Theme</vt:lpstr>
      <vt:lpstr>CS499 - Open Source software development </vt:lpstr>
      <vt:lpstr>What is it about</vt:lpstr>
      <vt:lpstr>And… how to contribute?</vt:lpstr>
      <vt:lpstr>PowerPoint Presentation</vt:lpstr>
      <vt:lpstr>Context</vt:lpstr>
      <vt:lpstr>Barriers ahead!</vt:lpstr>
      <vt:lpstr>PowerPoint Presentation</vt:lpstr>
      <vt:lpstr>And… how to contribute?</vt:lpstr>
      <vt:lpstr>And… how to contribute?</vt:lpstr>
      <vt:lpstr>THE Process</vt:lpstr>
      <vt:lpstr>Open Source == Community</vt:lpstr>
      <vt:lpstr>Learn about the project!</vt:lpstr>
      <vt:lpstr>Set up your local thing</vt:lpstr>
      <vt:lpstr>Set up your local thing</vt:lpstr>
      <vt:lpstr>Pro tip…</vt:lpstr>
      <vt:lpstr>Finding a task</vt:lpstr>
      <vt:lpstr>Finding a task</vt:lpstr>
      <vt:lpstr>Finding a task</vt:lpstr>
      <vt:lpstr>Finding a task</vt:lpstr>
      <vt:lpstr>Dive into the code</vt:lpstr>
      <vt:lpstr>Apply your changes</vt:lpstr>
      <vt:lpstr>While making changes</vt:lpstr>
      <vt:lpstr>PowerPoint Presentation</vt:lpstr>
      <vt:lpstr>Submitting your changes</vt:lpstr>
      <vt:lpstr>Follow up your submission</vt:lpstr>
      <vt:lpstr>How are we approaching the problem?</vt:lpstr>
      <vt:lpstr>How are we approaching the problem?</vt:lpstr>
      <vt:lpstr>How are we approaching the problem?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352</cp:revision>
  <cp:lastPrinted>2018-08-27T03:34:43Z</cp:lastPrinted>
  <dcterms:created xsi:type="dcterms:W3CDTF">2014-02-19T16:49:03Z</dcterms:created>
  <dcterms:modified xsi:type="dcterms:W3CDTF">2023-02-28T15:21:36Z</dcterms:modified>
</cp:coreProperties>
</file>